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0" r:id="rId2"/>
    <p:sldId id="2302" r:id="rId3"/>
    <p:sldId id="2311" r:id="rId4"/>
    <p:sldId id="2145705855" r:id="rId5"/>
    <p:sldId id="2313" r:id="rId6"/>
    <p:sldId id="259" r:id="rId7"/>
    <p:sldId id="2145705847" r:id="rId8"/>
    <p:sldId id="2145705864" r:id="rId9"/>
    <p:sldId id="2145705863" r:id="rId10"/>
    <p:sldId id="2145705865" r:id="rId11"/>
    <p:sldId id="2303" r:id="rId12"/>
    <p:sldId id="2145705853" r:id="rId13"/>
    <p:sldId id="2145705846" r:id="rId14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ление" id="{2EADEE41-409B-469D-ADF3-865077747E5B}">
          <p14:sldIdLst>
            <p14:sldId id="410"/>
            <p14:sldId id="2302"/>
            <p14:sldId id="2311"/>
            <p14:sldId id="2145705855"/>
            <p14:sldId id="2313"/>
            <p14:sldId id="259"/>
            <p14:sldId id="2145705847"/>
            <p14:sldId id="2145705864"/>
            <p14:sldId id="2145705863"/>
            <p14:sldId id="2145705865"/>
            <p14:sldId id="2303"/>
            <p14:sldId id="2145705853"/>
            <p14:sldId id="2145705846"/>
          </p14:sldIdLst>
        </p14:section>
        <p14:section name="Что необходимо сделать, чтобы процессы шли эфффективнее и быстрее?" id="{8A2D97C2-9CA0-4A41-A7E0-25B745E5BE4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7038" userDrawn="1">
          <p15:clr>
            <a:srgbClr val="A4A3A4"/>
          </p15:clr>
        </p15:guide>
        <p15:guide id="3" orient="horz" pos="1275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5223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риса Боева" initials="ЛБ" lastIdx="1" clrIdx="0">
    <p:extLst>
      <p:ext uri="{19B8F6BF-5375-455C-9EA6-DF929625EA0E}">
        <p15:presenceInfo xmlns:p15="http://schemas.microsoft.com/office/powerpoint/2012/main" userId="f214f8cb2d0792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921"/>
    <a:srgbClr val="53B896"/>
    <a:srgbClr val="38A9AD"/>
    <a:srgbClr val="CDEEEF"/>
    <a:srgbClr val="90508C"/>
    <a:srgbClr val="60943C"/>
    <a:srgbClr val="719BFF"/>
    <a:srgbClr val="FF5A33"/>
    <a:srgbClr val="FFA837"/>
    <a:srgbClr val="2A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 autoAdjust="0"/>
    <p:restoredTop sz="93703" autoAdjust="0"/>
  </p:normalViewPr>
  <p:slideViewPr>
    <p:cSldViewPr snapToGrid="0">
      <p:cViewPr varScale="1">
        <p:scale>
          <a:sx n="107" d="100"/>
          <a:sy n="107" d="100"/>
        </p:scale>
        <p:origin x="1032" y="108"/>
      </p:cViewPr>
      <p:guideLst>
        <p:guide orient="horz" pos="2228"/>
        <p:guide pos="7038"/>
        <p:guide orient="horz" pos="1275"/>
        <p:guide orient="horz" pos="709"/>
        <p:guide pos="733"/>
        <p:guide pos="5223"/>
        <p:guide orient="horz" pos="3634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069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3" cy="34069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0F75C282-54F0-4966-AD1A-AB1F20B6DCC4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978"/>
            <a:ext cx="4301543" cy="340698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7" y="6456978"/>
            <a:ext cx="4301543" cy="340698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6242B04E-5C65-4644-AD5A-5A4AD7241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19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7" y="1"/>
            <a:ext cx="4301543" cy="34106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84F1A5EB-992B-42A6-A80B-8065521DB0B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3" cy="34106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66248C0-CBB0-4FDB-A6DB-C379603B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9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248C0-CBB0-4FDB-A6DB-C379603B31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6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E61-22A6-46D9-9B52-1541C7D76C2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D8A4-64C0-4904-9733-2D357457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E61-22A6-46D9-9B52-1541C7D76C2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D8A4-64C0-4904-9733-2D357457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5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E61-22A6-46D9-9B52-1541C7D76C2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D8A4-64C0-4904-9733-2D357457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20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456CACF-BCA1-4931-8554-52AE1FB26E8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02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E61-22A6-46D9-9B52-1541C7D76C2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D8A4-64C0-4904-9733-2D357457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6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E61-22A6-46D9-9B52-1541C7D76C2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D8A4-64C0-4904-9733-2D357457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7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E61-22A6-46D9-9B52-1541C7D76C2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D8A4-64C0-4904-9733-2D357457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E61-22A6-46D9-9B52-1541C7D76C2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D8A4-64C0-4904-9733-2D357457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3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E61-22A6-46D9-9B52-1541C7D76C2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D8A4-64C0-4904-9733-2D357457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2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E61-22A6-46D9-9B52-1541C7D76C2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D8A4-64C0-4904-9733-2D357457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2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E61-22A6-46D9-9B52-1541C7D76C2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D8A4-64C0-4904-9733-2D357457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E61-22A6-46D9-9B52-1541C7D76C2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D8A4-64C0-4904-9733-2D357457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04E61-22A6-46D9-9B52-1541C7D76C23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D8A4-64C0-4904-9733-2D357457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8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920D3B-61D6-0EDD-0ADA-5CAB1361C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173" y="428644"/>
            <a:ext cx="957916" cy="40364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10173" y="2378183"/>
            <a:ext cx="10589584" cy="15556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Организация медицинской помощи пациентам с сахарным диабетом </a:t>
            </a:r>
          </a:p>
          <a:p>
            <a:pPr algn="l"/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Планы на 2025г.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2EC3DB-C946-4989-8974-F434B1160D8C}"/>
              </a:ext>
            </a:extLst>
          </p:cNvPr>
          <p:cNvSpPr txBox="1"/>
          <p:nvPr/>
        </p:nvSpPr>
        <p:spPr>
          <a:xfrm>
            <a:off x="7512392" y="5004354"/>
            <a:ext cx="4187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Боева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Лариса Николаевна,</a:t>
            </a:r>
          </a:p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регионального</a:t>
            </a:r>
          </a:p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эндокринологического центра</a:t>
            </a:r>
          </a:p>
        </p:txBody>
      </p:sp>
    </p:spTree>
    <p:extLst>
      <p:ext uri="{BB962C8B-B14F-4D97-AF65-F5344CB8AC3E}">
        <p14:creationId xmlns:p14="http://schemas.microsoft.com/office/powerpoint/2010/main" val="102877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DCCE3-4FDD-4F23-9BA3-67EC9AB9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024"/>
            <a:ext cx="10515600" cy="495301"/>
          </a:xfrm>
        </p:spPr>
        <p:txBody>
          <a:bodyPr>
            <a:normAutofit fontScale="90000"/>
          </a:bodyPr>
          <a:lstStyle/>
          <a:p>
            <a:r>
              <a:rPr lang="ru-RU" dirty="0"/>
              <a:t>В РФ распространенность ДР составила: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689CA-9E73-4605-9DC6-5BDB54135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СД 1 типа - 38,3% (3805,6 на 10 тыс. взрослых), </a:t>
            </a:r>
          </a:p>
          <a:p>
            <a:r>
              <a:rPr lang="ru-RU" dirty="0"/>
              <a:t>при СД 2 типа - 15,0% (1497,0 на 10 тыс. взрослых).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90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9E86DC-7027-E856-E0BC-4D10BAA7C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69"/>
            <a:ext cx="12192000" cy="55019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A7995E4-51F1-F493-97B0-D12675A6021D}"/>
              </a:ext>
            </a:extLst>
          </p:cNvPr>
          <p:cNvCxnSpPr/>
          <p:nvPr/>
        </p:nvCxnSpPr>
        <p:spPr>
          <a:xfrm>
            <a:off x="710119" y="1125538"/>
            <a:ext cx="1077824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5D7C74-A774-0C7C-6D22-693E3197E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31" y="350345"/>
            <a:ext cx="1452950" cy="61223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30217" y="493504"/>
            <a:ext cx="10511548" cy="610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Стандарт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F5CD415-1718-4359-9248-94657A10EF40}"/>
              </a:ext>
            </a:extLst>
          </p:cNvPr>
          <p:cNvGrpSpPr/>
          <p:nvPr/>
        </p:nvGrpSpPr>
        <p:grpSpPr>
          <a:xfrm>
            <a:off x="1551071" y="1189516"/>
            <a:ext cx="3789438" cy="5437992"/>
            <a:chOff x="977587" y="1189516"/>
            <a:chExt cx="3789438" cy="543799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4256161-8428-4250-A737-B385C49C9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587" y="1189516"/>
              <a:ext cx="3789438" cy="543799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5C4379C-8815-4F9F-B429-6AF53F929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1044" y="1651267"/>
              <a:ext cx="1283242" cy="1230758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E7CCB1-4389-48C5-BD4C-67CC60B14190}"/>
              </a:ext>
            </a:extLst>
          </p:cNvPr>
          <p:cNvSpPr/>
          <p:nvPr/>
        </p:nvSpPr>
        <p:spPr>
          <a:xfrm>
            <a:off x="3141044" y="5284269"/>
            <a:ext cx="1353954" cy="448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157385-01D4-4CD8-971C-C9F359087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612" y="1724030"/>
            <a:ext cx="4896317" cy="45486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44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537DB-53EA-6E77-372F-33869AEAD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F9395A-43E4-F936-420C-880248D0D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4"/>
            <a:ext cx="12191999" cy="55019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7AE4A50-ED48-4A43-BF11-EF27008F718A}"/>
              </a:ext>
            </a:extLst>
          </p:cNvPr>
          <p:cNvCxnSpPr/>
          <p:nvPr/>
        </p:nvCxnSpPr>
        <p:spPr>
          <a:xfrm>
            <a:off x="710119" y="1125538"/>
            <a:ext cx="1077824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F83BA4-B05C-C00F-0547-34FC253BE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56" y="350345"/>
            <a:ext cx="1452950" cy="61223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BC5CEE8-E0C1-1768-E420-3ADE84DE3235}"/>
              </a:ext>
            </a:extLst>
          </p:cNvPr>
          <p:cNvSpPr txBox="1">
            <a:spLocks/>
          </p:cNvSpPr>
          <p:nvPr/>
        </p:nvSpPr>
        <p:spPr>
          <a:xfrm>
            <a:off x="630217" y="493504"/>
            <a:ext cx="10511548" cy="610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8A063-9ADF-33CC-CC8D-76D466B6205C}"/>
              </a:ext>
            </a:extLst>
          </p:cNvPr>
          <p:cNvSpPr txBox="1"/>
          <p:nvPr/>
        </p:nvSpPr>
        <p:spPr>
          <a:xfrm>
            <a:off x="123825" y="392302"/>
            <a:ext cx="112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ПРОБЛЕМЫ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4E90D-2C37-402E-3B5B-7BA55CEF6E52}"/>
              </a:ext>
            </a:extLst>
          </p:cNvPr>
          <p:cNvSpPr txBox="1"/>
          <p:nvPr/>
        </p:nvSpPr>
        <p:spPr>
          <a:xfrm>
            <a:off x="710119" y="2305467"/>
            <a:ext cx="107782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</a:rPr>
              <a:t>Кадры ( отсутствуют на местах офтальмологи, врачи-эндокринологи)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Arial Black" panose="020B0A04020102020204" pitchFamily="34" charset="0"/>
              </a:rPr>
              <a:t> </a:t>
            </a:r>
            <a:endParaRPr lang="ru-RU" sz="18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</a:rPr>
              <a:t>Нет единого шаблона описания глазного дна, (в выписке  - ангиопатия сетчатки) </a:t>
            </a:r>
            <a:endParaRPr lang="ru-RU" sz="18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ru-RU" sz="18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</a:rPr>
              <a:t>Отсутствует преемственность: пациентами, проконсультированным в КГБУЗ ККБ по месту жительства не хотят заниматься лечащие врачи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</a:rPr>
              <a:t>Пациенты проходят лечения в разных клиниках, но офтальмологи о них не знают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8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25D1-8F6B-4DB8-B215-1EC358047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72A357-E9E1-89ED-2082-EE445FE06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4"/>
            <a:ext cx="12192000" cy="55019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DF81AD9-0D81-5903-6D33-EB4F7DB4EF63}"/>
              </a:ext>
            </a:extLst>
          </p:cNvPr>
          <p:cNvCxnSpPr/>
          <p:nvPr/>
        </p:nvCxnSpPr>
        <p:spPr>
          <a:xfrm>
            <a:off x="710119" y="1125538"/>
            <a:ext cx="1077824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6F156C-000A-5779-E3BA-EB3F11AA2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31" y="350345"/>
            <a:ext cx="1452950" cy="61223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5166093-C5AC-668E-A4CE-192C2580A197}"/>
              </a:ext>
            </a:extLst>
          </p:cNvPr>
          <p:cNvSpPr txBox="1">
            <a:spLocks/>
          </p:cNvSpPr>
          <p:nvPr/>
        </p:nvSpPr>
        <p:spPr>
          <a:xfrm>
            <a:off x="630217" y="493504"/>
            <a:ext cx="10511548" cy="610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8B4AF-27D2-FC64-FDA8-773CA3EBA407}"/>
              </a:ext>
            </a:extLst>
          </p:cNvPr>
          <p:cNvSpPr txBox="1"/>
          <p:nvPr/>
        </p:nvSpPr>
        <p:spPr>
          <a:xfrm>
            <a:off x="1290320" y="402462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Мероприятия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DBA518A-88A5-BC2C-F20C-8022BD3EA5CE}"/>
              </a:ext>
            </a:extLst>
          </p:cNvPr>
          <p:cNvSpPr txBox="1">
            <a:spLocks/>
          </p:cNvSpPr>
          <p:nvPr/>
        </p:nvSpPr>
        <p:spPr>
          <a:xfrm>
            <a:off x="892089" y="1581942"/>
            <a:ext cx="10596277" cy="44135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Arial Black" panose="020B0A04020102020204" pitchFamily="34" charset="0"/>
              </a:rPr>
              <a:t>Актуализация базы данных Федерального регистра СД – цель определить количество пациентом СД с осложнениями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Arial Black" panose="020B0A04020102020204" pitchFamily="34" charset="0"/>
              </a:rPr>
              <a:t>Проведение обучения для фельдшеров, врачей терапевтов, врачей общей практики с целью повышения уровня диагностики ХБП,  групп высокого сердечно-сосудистого риска, диабетической стопы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Arial Black" panose="020B0A04020102020204" pitchFamily="34" charset="0"/>
              </a:rPr>
              <a:t>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Arial Black" panose="020B0A04020102020204" pitchFamily="34" charset="0"/>
              </a:rPr>
              <a:t>Пациенты с диабетической нефропатией, множественными осложнениями ( Е11.7, Е10.7)  должны быть осмотрены эндокринологом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Arial Black" panose="020B0A04020102020204" pitchFamily="34" charset="0"/>
              </a:rPr>
              <a:t> ДН включает обязательный осмотр офтальмологом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Arial Black" panose="020B0A04020102020204" pitchFamily="34" charset="0"/>
              </a:rPr>
              <a:t>Организация преемственности офтальмолога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7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9E86DC-7027-E856-E0BC-4D10BAA7C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69"/>
            <a:ext cx="12192000" cy="55019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591883"/>
            <a:ext cx="12192000" cy="5226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0" dirty="0">
                <a:solidFill>
                  <a:srgbClr val="FF0000"/>
                </a:solidFill>
                <a:effectLst/>
                <a:latin typeface="Montserrat" panose="00000500000000000000" pitchFamily="2" charset="-52"/>
              </a:rPr>
              <a:t>«</a:t>
            </a:r>
            <a:r>
              <a:rPr lang="ru-RU" b="1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Выстраивание единой маршрутизации пациентов, включая все этапы наблюдения за пациентами от ФАПа (поликлиники) до РЭЦ»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A7995E4-51F1-F493-97B0-D12675A6021D}"/>
              </a:ext>
            </a:extLst>
          </p:cNvPr>
          <p:cNvCxnSpPr/>
          <p:nvPr/>
        </p:nvCxnSpPr>
        <p:spPr>
          <a:xfrm>
            <a:off x="710119" y="1125538"/>
            <a:ext cx="1077824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5D7C74-A774-0C7C-6D22-693E3197E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31" y="350345"/>
            <a:ext cx="1452950" cy="61223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30216" y="350345"/>
            <a:ext cx="10511548" cy="610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Федеральный проект </a:t>
            </a:r>
          </a:p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«Борьба с сахарным диабетом»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3619A9-F5DF-4CC3-B2DC-2DB1E3A59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321" y="1924053"/>
            <a:ext cx="6197599" cy="38084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DF2EB0-2CF8-AA1B-AF40-9029DF72F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80" y="2194559"/>
            <a:ext cx="5730241" cy="34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6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73E8E-C01B-0B6D-D69A-FF91D5BAA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A0A4B2-743E-8A5C-7117-6498EB6B1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4"/>
            <a:ext cx="12191999" cy="55019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E9FC0B5-E48C-F064-E9E0-4F5BF930B82F}"/>
              </a:ext>
            </a:extLst>
          </p:cNvPr>
          <p:cNvCxnSpPr/>
          <p:nvPr/>
        </p:nvCxnSpPr>
        <p:spPr>
          <a:xfrm>
            <a:off x="710119" y="1125538"/>
            <a:ext cx="1077824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C7C71A-11CD-B0FD-DC4F-4CC50F7F0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56" y="350345"/>
            <a:ext cx="1452950" cy="61223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D965DE9-9827-0AE4-A3C3-CF1EC28B029B}"/>
              </a:ext>
            </a:extLst>
          </p:cNvPr>
          <p:cNvSpPr txBox="1">
            <a:spLocks/>
          </p:cNvSpPr>
          <p:nvPr/>
        </p:nvSpPr>
        <p:spPr>
          <a:xfrm>
            <a:off x="630217" y="493504"/>
            <a:ext cx="10511548" cy="610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890D3-7454-0174-C9E0-FBB125083D7E}"/>
              </a:ext>
            </a:extLst>
          </p:cNvPr>
          <p:cNvSpPr txBox="1"/>
          <p:nvPr/>
        </p:nvSpPr>
        <p:spPr>
          <a:xfrm>
            <a:off x="123825" y="392302"/>
            <a:ext cx="1121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Основные факторы влияющие на снижение смертности</a:t>
            </a:r>
          </a:p>
          <a:p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больных СД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0AAE3-100F-C9E9-F74A-DC8A0F4C0FA5}"/>
              </a:ext>
            </a:extLst>
          </p:cNvPr>
          <p:cNvSpPr txBox="1"/>
          <p:nvPr/>
        </p:nvSpPr>
        <p:spPr>
          <a:xfrm>
            <a:off x="710119" y="1629192"/>
            <a:ext cx="107782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Arial Black" panose="020B0A04020102020204" pitchFamily="34" charset="0"/>
              </a:rPr>
              <a:t>Регулярность и полнота диспансерного наблюдения </a:t>
            </a:r>
          </a:p>
          <a:p>
            <a:pPr>
              <a:lnSpc>
                <a:spcPct val="100000"/>
              </a:lnSpc>
            </a:pPr>
            <a:endParaRPr lang="ru-RU" sz="18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Arial Black" panose="020B0A04020102020204" pitchFamily="34" charset="0"/>
              </a:rPr>
              <a:t>Достижение и поддержание целевых значений </a:t>
            </a:r>
            <a:r>
              <a:rPr lang="ru-RU" sz="1800" dirty="0" err="1">
                <a:latin typeface="Arial Black" panose="020B0A04020102020204" pitchFamily="34" charset="0"/>
              </a:rPr>
              <a:t>гликозилированного</a:t>
            </a:r>
            <a:r>
              <a:rPr lang="ru-RU" sz="1800" dirty="0">
                <a:latin typeface="Arial Black" panose="020B0A04020102020204" pitchFamily="34" charset="0"/>
              </a:rPr>
              <a:t> гемоглобина ( увеличивает продолжительность жизни на 4-10 лет)</a:t>
            </a:r>
          </a:p>
          <a:p>
            <a:pPr>
              <a:lnSpc>
                <a:spcPct val="100000"/>
              </a:lnSpc>
            </a:pPr>
            <a:endParaRPr lang="ru-RU" sz="18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Arial Black" panose="020B0A04020102020204" pitchFamily="34" charset="0"/>
              </a:rPr>
              <a:t>Перераспределение структуры пероральной сахароснижающей терапии в пользу инновационных препаратов</a:t>
            </a:r>
          </a:p>
          <a:p>
            <a:pPr>
              <a:lnSpc>
                <a:spcPct val="100000"/>
              </a:lnSpc>
            </a:pPr>
            <a:endParaRPr lang="ru-RU" sz="18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Arial Black" panose="020B0A04020102020204" pitchFamily="34" charset="0"/>
              </a:rPr>
              <a:t>Снижение случаев терминальной почечной недостаточности – активное выявление ранних стадий ХПН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Снижение случаев пациентов со слепотой – активное раннее выявление пациентов с ретинопатией </a:t>
            </a:r>
            <a:endParaRPr lang="ru-RU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ru-RU" sz="18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Arial Black" panose="020B0A04020102020204" pitchFamily="34" charset="0"/>
              </a:rPr>
              <a:t>Снижение случаев высоких ампутаций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22727-A176-B5F3-D221-D61CE5CD255C}"/>
              </a:ext>
            </a:extLst>
          </p:cNvPr>
          <p:cNvSpPr txBox="1"/>
          <p:nvPr/>
        </p:nvSpPr>
        <p:spPr>
          <a:xfrm>
            <a:off x="9029699" y="6435209"/>
            <a:ext cx="3095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diabet.endocrincentr.ru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278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3FE9D-F98A-C76C-1347-D2442907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ФП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A52E84-00CD-9DE6-14AC-109AA6EC0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030" t="17182" r="9707" b="3352"/>
          <a:stretch/>
        </p:blipFill>
        <p:spPr>
          <a:xfrm>
            <a:off x="314325" y="1299882"/>
            <a:ext cx="11715750" cy="5415243"/>
          </a:xfrm>
        </p:spPr>
      </p:pic>
    </p:spTree>
    <p:extLst>
      <p:ext uri="{BB962C8B-B14F-4D97-AF65-F5344CB8AC3E}">
        <p14:creationId xmlns:p14="http://schemas.microsoft.com/office/powerpoint/2010/main" val="170831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0CA06-4DB3-DE6E-6113-E874C6FE4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C431A5-FC04-486E-0234-629412F64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3"/>
            <a:ext cx="12192000" cy="6491671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2C97F9E-1457-F7D8-B544-800C4270A80E}"/>
              </a:ext>
            </a:extLst>
          </p:cNvPr>
          <p:cNvCxnSpPr/>
          <p:nvPr/>
        </p:nvCxnSpPr>
        <p:spPr>
          <a:xfrm>
            <a:off x="710119" y="1125538"/>
            <a:ext cx="1077824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2C4DB8-98E5-0DD9-4D51-1E69B3E28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31" y="350345"/>
            <a:ext cx="1452950" cy="61223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1ABA86-9904-6F58-63B3-6625C39DAA61}"/>
              </a:ext>
            </a:extLst>
          </p:cNvPr>
          <p:cNvSpPr txBox="1">
            <a:spLocks/>
          </p:cNvSpPr>
          <p:nvPr/>
        </p:nvSpPr>
        <p:spPr>
          <a:xfrm>
            <a:off x="630217" y="493504"/>
            <a:ext cx="10511548" cy="610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D17D8-C35C-0AEF-92CE-50C43EBE6647}"/>
              </a:ext>
            </a:extLst>
          </p:cNvPr>
          <p:cNvSpPr txBox="1"/>
          <p:nvPr/>
        </p:nvSpPr>
        <p:spPr>
          <a:xfrm>
            <a:off x="138782" y="573912"/>
            <a:ext cx="1030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DINPro-Black" panose="02000503030000020004" pitchFamily="2" charset="0"/>
              </a:rPr>
              <a:t>Совместная работа с ТФОМС  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3C363-18C4-7454-2F61-BFBF32CF8491}"/>
              </a:ext>
            </a:extLst>
          </p:cNvPr>
          <p:cNvSpPr txBox="1"/>
          <p:nvPr/>
        </p:nvSpPr>
        <p:spPr>
          <a:xfrm>
            <a:off x="157655" y="1066800"/>
            <a:ext cx="1147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90531" y="2333397"/>
          <a:ext cx="5276851" cy="381599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5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Выполнено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Доля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количество комплексных посещений по СД в 2024 году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168 683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138 219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81,9%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количество сложных комплексных посещений по СД в 2024 году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56 320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42,7%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количество пациентов с СД с комплексным посещением в 2024 году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129 962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85 307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65,6%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5634" y="1691623"/>
            <a:ext cx="55466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/>
              <a:t>Проведение комплексных посещений по ДН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05204" y="4083994"/>
            <a:ext cx="5747375" cy="2545374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32184" y="4303130"/>
            <a:ext cx="460386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Times New Roman" panose="02020603050405020304" pitchFamily="18" charset="0"/>
              </a:rPr>
              <a:t>Невыполнение исследования уровня </a:t>
            </a:r>
            <a:r>
              <a:rPr lang="ru-RU" sz="2000" dirty="0" err="1">
                <a:ea typeface="Times New Roman" panose="02020603050405020304" pitchFamily="18" charset="0"/>
              </a:rPr>
              <a:t>гликированного</a:t>
            </a:r>
            <a:r>
              <a:rPr lang="ru-RU" sz="2000" dirty="0">
                <a:ea typeface="Times New Roman" panose="02020603050405020304" pitchFamily="18" charset="0"/>
              </a:rPr>
              <a:t> гемоглобина </a:t>
            </a:r>
            <a:r>
              <a:rPr lang="ru-RU" sz="2000" b="1" dirty="0">
                <a:ea typeface="Times New Roman" panose="02020603050405020304" pitchFamily="18" charset="0"/>
              </a:rPr>
              <a:t>(13%)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53746" y="5363832"/>
            <a:ext cx="325028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Times New Roman" panose="02020603050405020304" pitchFamily="18" charset="0"/>
              </a:rPr>
              <a:t>Отсутствие приема врача - офтальмолога </a:t>
            </a:r>
            <a:r>
              <a:rPr lang="ru-RU" sz="2000" b="1" dirty="0">
                <a:ea typeface="Times New Roman" panose="02020603050405020304" pitchFamily="18" charset="0"/>
              </a:rPr>
              <a:t>(19%)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21734" y="3514105"/>
            <a:ext cx="46325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По результатам проведенных ЭКМП</a:t>
            </a:r>
          </a:p>
        </p:txBody>
      </p:sp>
      <p:sp>
        <p:nvSpPr>
          <p:cNvPr id="14" name="Скругленный прямоугольник 8"/>
          <p:cNvSpPr/>
          <p:nvPr/>
        </p:nvSpPr>
        <p:spPr>
          <a:xfrm>
            <a:off x="6792740" y="1691623"/>
            <a:ext cx="4236720" cy="183784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83260" y="1979454"/>
            <a:ext cx="365568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Умерло в крае в 2024 с СД, </a:t>
            </a:r>
          </a:p>
          <a:p>
            <a:pPr algn="ctr"/>
            <a:r>
              <a:rPr lang="ru-RU" sz="2000" dirty="0"/>
              <a:t>чел. – </a:t>
            </a:r>
            <a:r>
              <a:rPr lang="ru-RU" sz="2000" b="1" dirty="0"/>
              <a:t>5 535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21667" y="2830647"/>
            <a:ext cx="361727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т. ч. </a:t>
            </a:r>
            <a:r>
              <a:rPr lang="ru-RU" sz="2000" dirty="0" err="1"/>
              <a:t>коморбидные</a:t>
            </a:r>
            <a:r>
              <a:rPr lang="ru-RU" sz="2000" dirty="0"/>
              <a:t> – </a:t>
            </a:r>
            <a:r>
              <a:rPr lang="ru-RU" sz="2000" b="1" dirty="0"/>
              <a:t>5 243</a:t>
            </a:r>
          </a:p>
        </p:txBody>
      </p:sp>
    </p:spTree>
    <p:extLst>
      <p:ext uri="{BB962C8B-B14F-4D97-AF65-F5344CB8AC3E}">
        <p14:creationId xmlns:p14="http://schemas.microsoft.com/office/powerpoint/2010/main" val="47272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Прямоугольник 6"/>
          <p:cNvSpPr/>
          <p:nvPr/>
        </p:nvSpPr>
        <p:spPr>
          <a:xfrm>
            <a:off x="978880" y="198240"/>
            <a:ext cx="10230400" cy="4934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1920" tIns="30960" rIns="61920" bIns="30960" anchor="t">
            <a:spAutoFit/>
          </a:bodyPr>
          <a:lstStyle/>
          <a:p>
            <a:pPr algn="ctr" defTabSz="31032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C00000"/>
                </a:solidFill>
                <a:latin typeface="DINPro-Black"/>
              </a:rPr>
              <a:t>Организация работы с целевыми группами пациентов с СД</a:t>
            </a:r>
            <a:endParaRPr lang="ru-RU" sz="2800" b="0" strike="noStrike" spc="-1" dirty="0">
              <a:solidFill>
                <a:srgbClr val="C00000"/>
              </a:solidFill>
              <a:latin typeface="XO Oriel"/>
            </a:endParaRPr>
          </a:p>
        </p:txBody>
      </p:sp>
      <p:graphicFrame>
        <p:nvGraphicFramePr>
          <p:cNvPr id="141" name="Таблица 5"/>
          <p:cNvGraphicFramePr/>
          <p:nvPr>
            <p:extLst>
              <p:ext uri="{D42A27DB-BD31-4B8C-83A1-F6EECF244321}">
                <p14:modId xmlns:p14="http://schemas.microsoft.com/office/powerpoint/2010/main" val="197682602"/>
              </p:ext>
            </p:extLst>
          </p:nvPr>
        </p:nvGraphicFramePr>
        <p:xfrm>
          <a:off x="1372320" y="968159"/>
          <a:ext cx="9443160" cy="2421184"/>
        </p:xfrm>
        <a:graphic>
          <a:graphicData uri="http://schemas.openxmlformats.org/drawingml/2006/table">
            <a:tbl>
              <a:tblPr/>
              <a:tblGrid>
                <a:gridCol w="94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1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26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DE3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Целевая группа пациентов с  сахарным диабетом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DE3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Количество пациентов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D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6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 с поражением глаз</a:t>
                      </a:r>
                      <a:endParaRPr lang="ru-RU" sz="1400" b="1" strike="noStrike" spc="-1" dirty="0">
                        <a:solidFill>
                          <a:srgbClr val="FF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13 029</a:t>
                      </a:r>
                      <a:endParaRPr lang="ru-RU" sz="1400" b="1" strike="noStrike" spc="-1" dirty="0">
                        <a:solidFill>
                          <a:srgbClr val="FF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26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с поражением почек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6 327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024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с поражением периферического кровообращения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9 928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26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с  повышенным гликированным 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Hb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8 320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65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коморбидные с ХСН с необходимостью плановой госпитализации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17 228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26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не посещающие МО более 3-х лет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12 802 -  по СД; 842 - по любой МКБ и цели посещения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2" name="Прямоугольник 3"/>
          <p:cNvSpPr/>
          <p:nvPr/>
        </p:nvSpPr>
        <p:spPr>
          <a:xfrm>
            <a:off x="1412240" y="3484880"/>
            <a:ext cx="9403600" cy="3230560"/>
          </a:xfrm>
          <a:prstGeom prst="rect">
            <a:avLst/>
          </a:prstGeom>
          <a:solidFill>
            <a:srgbClr val="BD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3" name="Рисунок 4"/>
          <p:cNvPicPr/>
          <p:nvPr/>
        </p:nvPicPr>
        <p:blipFill>
          <a:blip r:embed="rId2"/>
          <a:srcRect r="186"/>
          <a:stretch/>
        </p:blipFill>
        <p:spPr>
          <a:xfrm>
            <a:off x="1747520" y="3566160"/>
            <a:ext cx="8738560" cy="305496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9B642-5DD1-9052-A8A0-9043A9B88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E2ABD9-F763-BBFA-B2DE-63D9FBC7D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4"/>
            <a:ext cx="12192000" cy="55019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F1FE281-9797-3C74-791F-11F826196BD7}"/>
              </a:ext>
            </a:extLst>
          </p:cNvPr>
          <p:cNvCxnSpPr/>
          <p:nvPr/>
        </p:nvCxnSpPr>
        <p:spPr>
          <a:xfrm>
            <a:off x="710119" y="1125538"/>
            <a:ext cx="1077824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241244-5F02-EDAE-5CED-CDB33D8AB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31" y="350345"/>
            <a:ext cx="1452950" cy="61223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A6DE6F4-F1FF-763A-DCC5-36BFB3D15AB2}"/>
              </a:ext>
            </a:extLst>
          </p:cNvPr>
          <p:cNvSpPr txBox="1">
            <a:spLocks/>
          </p:cNvSpPr>
          <p:nvPr/>
        </p:nvSpPr>
        <p:spPr>
          <a:xfrm>
            <a:off x="630217" y="493504"/>
            <a:ext cx="10511548" cy="610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10AB4-1F5B-D8B6-5941-B758EB78BD33}"/>
              </a:ext>
            </a:extLst>
          </p:cNvPr>
          <p:cNvSpPr txBox="1"/>
          <p:nvPr/>
        </p:nvSpPr>
        <p:spPr>
          <a:xfrm>
            <a:off x="737870" y="402462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Ожидаемые результаты  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D4F5F4-90E8-873B-3C39-60B44103D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290734"/>
              </p:ext>
            </p:extLst>
          </p:nvPr>
        </p:nvGraphicFramePr>
        <p:xfrm>
          <a:off x="710119" y="1485900"/>
          <a:ext cx="10881806" cy="478628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583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16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DINPro-Black" panose="02000503030000020004" pitchFamily="2" charset="0"/>
                          <a:ea typeface="+mn-ea"/>
                          <a:cs typeface="+mn-cs"/>
                        </a:rPr>
                        <a:t>Целевая группа пациентов</a:t>
                      </a:r>
                    </a:p>
                  </a:txBody>
                  <a:tcPr marL="3994" marR="3994" marT="39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DINPro-Black" panose="02000503030000020004" pitchFamily="2" charset="0"/>
                          <a:ea typeface="+mn-ea"/>
                          <a:cs typeface="+mn-cs"/>
                        </a:rPr>
                        <a:t>Доля пациентов</a:t>
                      </a:r>
                    </a:p>
                  </a:txBody>
                  <a:tcPr marL="3994" marR="3994" marT="39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DINPro-Black" panose="02000503030000020004" pitchFamily="2" charset="0"/>
                          <a:ea typeface="+mn-ea"/>
                          <a:cs typeface="+mn-cs"/>
                        </a:rPr>
                        <a:t>Результат 2024 год</a:t>
                      </a:r>
                    </a:p>
                  </a:txBody>
                  <a:tcPr marL="3994" marR="3994" marT="39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DINPro-Black" panose="02000503030000020004" pitchFamily="2" charset="0"/>
                          <a:ea typeface="+mn-ea"/>
                          <a:cs typeface="+mn-cs"/>
                        </a:rPr>
                        <a:t>План на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DINPro-Black" panose="02000503030000020004" pitchFamily="2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3994" marR="3994" marT="39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8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поражением глаз</a:t>
                      </a: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посещением врача-офтальмолога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87">
                <a:tc row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поражением почек</a:t>
                      </a: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посещением врача-эндокринолога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48,9%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280">
                <a:tc v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посещением врача-нефролога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10%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475">
                <a:tc row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поражением периферического кровообращения</a:t>
                      </a: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посещением врача-эндокринолога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46,4%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467">
                <a:tc v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посещением врача-хирурга, или врача сосудистого хирурга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14,2 % 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487">
                <a:tc row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 повышенным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гликированным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Hb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посещением врача-эндокринолога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44,5%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962">
                <a:tc v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посещением врача-</a:t>
                      </a:r>
                      <a:r>
                        <a:rPr lang="ru-RU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этерапевта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99,2%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47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коморбидные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ХСН с необходимостью плановой госпитализации</a:t>
                      </a: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плановыми госпитализациями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446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 посещающие МО более 3-х лет</a:t>
                      </a: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посещением врача-терапевта/врача-эндокринолога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4" marR="3994" marT="399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36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73E8E-C01B-0B6D-D69A-FF91D5BAA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A0A4B2-743E-8A5C-7117-6498EB6B1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4"/>
            <a:ext cx="12191999" cy="55019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E9FC0B5-E48C-F064-E9E0-4F5BF930B82F}"/>
              </a:ext>
            </a:extLst>
          </p:cNvPr>
          <p:cNvCxnSpPr/>
          <p:nvPr/>
        </p:nvCxnSpPr>
        <p:spPr>
          <a:xfrm>
            <a:off x="710119" y="1125538"/>
            <a:ext cx="1077824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C7C71A-11CD-B0FD-DC4F-4CC50F7F0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56" y="350345"/>
            <a:ext cx="1452950" cy="61223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D965DE9-9827-0AE4-A3C3-CF1EC28B029B}"/>
              </a:ext>
            </a:extLst>
          </p:cNvPr>
          <p:cNvSpPr txBox="1">
            <a:spLocks/>
          </p:cNvSpPr>
          <p:nvPr/>
        </p:nvSpPr>
        <p:spPr>
          <a:xfrm>
            <a:off x="630217" y="493504"/>
            <a:ext cx="10511548" cy="610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890D3-7454-0174-C9E0-FBB125083D7E}"/>
              </a:ext>
            </a:extLst>
          </p:cNvPr>
          <p:cNvSpPr txBox="1"/>
          <p:nvPr/>
        </p:nvSpPr>
        <p:spPr>
          <a:xfrm>
            <a:off x="470167" y="582394"/>
            <a:ext cx="847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Работа кабине офтальмолога РЭЦ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73EA55-A2B7-4877-997A-FC3F5A95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52591"/>
              </p:ext>
            </p:extLst>
          </p:nvPr>
        </p:nvGraphicFramePr>
        <p:xfrm>
          <a:off x="2220259" y="1891925"/>
          <a:ext cx="8127999" cy="31641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4107">
                  <a:extLst>
                    <a:ext uri="{9D8B030D-6E8A-4147-A177-3AD203B41FA5}">
                      <a16:colId xmlns:a16="http://schemas.microsoft.com/office/drawing/2014/main" val="974847293"/>
                    </a:ext>
                  </a:extLst>
                </a:gridCol>
                <a:gridCol w="1404107">
                  <a:extLst>
                    <a:ext uri="{9D8B030D-6E8A-4147-A177-3AD203B41FA5}">
                      <a16:colId xmlns:a16="http://schemas.microsoft.com/office/drawing/2014/main" val="3120954064"/>
                    </a:ext>
                  </a:extLst>
                </a:gridCol>
                <a:gridCol w="1572204">
                  <a:extLst>
                    <a:ext uri="{9D8B030D-6E8A-4147-A177-3AD203B41FA5}">
                      <a16:colId xmlns:a16="http://schemas.microsoft.com/office/drawing/2014/main" val="307037844"/>
                    </a:ext>
                  </a:extLst>
                </a:gridCol>
                <a:gridCol w="1779854">
                  <a:extLst>
                    <a:ext uri="{9D8B030D-6E8A-4147-A177-3AD203B41FA5}">
                      <a16:colId xmlns:a16="http://schemas.microsoft.com/office/drawing/2014/main" val="1722385937"/>
                    </a:ext>
                  </a:extLst>
                </a:gridCol>
                <a:gridCol w="1967727">
                  <a:extLst>
                    <a:ext uri="{9D8B030D-6E8A-4147-A177-3AD203B41FA5}">
                      <a16:colId xmlns:a16="http://schemas.microsoft.com/office/drawing/2014/main" val="78000238"/>
                    </a:ext>
                  </a:extLst>
                </a:gridCol>
              </a:tblGrid>
              <a:tr h="1427442">
                <a:tc>
                  <a:txBody>
                    <a:bodyPr/>
                    <a:lstStyle/>
                    <a:p>
                      <a:r>
                        <a:rPr lang="ru-RU" dirty="0"/>
                        <a:t>Прием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пациентов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Пациентов с СД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Пациентов направленных на ЛК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Пациентов направленных на </a:t>
                      </a:r>
                      <a:r>
                        <a:rPr lang="en-US" dirty="0"/>
                        <a:t>VGF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407444"/>
                  </a:ext>
                </a:extLst>
              </a:tr>
              <a:tr h="578907">
                <a:tc>
                  <a:txBody>
                    <a:bodyPr/>
                    <a:lstStyle/>
                    <a:p>
                      <a:r>
                        <a:rPr lang="ru-RU" dirty="0"/>
                        <a:t>1,0ст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64759"/>
                  </a:ext>
                </a:extLst>
              </a:tr>
              <a:tr h="578907">
                <a:tc>
                  <a:txBody>
                    <a:bodyPr/>
                    <a:lstStyle/>
                    <a:p>
                      <a:r>
                        <a:rPr lang="ru-RU" dirty="0"/>
                        <a:t>0,5 </a:t>
                      </a:r>
                      <a:r>
                        <a:rPr lang="ru-RU" dirty="0" err="1"/>
                        <a:t>ст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03266"/>
                  </a:ext>
                </a:extLst>
              </a:tr>
              <a:tr h="5789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60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09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387E9-45FF-22B5-942B-0B0C2E40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Клинический пример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4C904D-BD49-8EF0-F6FA-38BDB5CA8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12242" r="4065"/>
          <a:stretch/>
        </p:blipFill>
        <p:spPr>
          <a:xfrm>
            <a:off x="4228678" y="1501130"/>
            <a:ext cx="3163466" cy="279196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A95AB0-DFAF-156C-E083-DD4836E31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0" y="1501130"/>
            <a:ext cx="3163466" cy="27561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5C8BF-CD32-4B07-B110-46719F644396}"/>
              </a:ext>
            </a:extLst>
          </p:cNvPr>
          <p:cNvSpPr txBox="1"/>
          <p:nvPr/>
        </p:nvSpPr>
        <p:spPr>
          <a:xfrm>
            <a:off x="289620" y="4257278"/>
            <a:ext cx="3312368" cy="75589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1200" cap="all" dirty="0">
                <a:solidFill>
                  <a:srgbClr val="FF8C1E"/>
                </a:solidFill>
                <a:latin typeface="Calibri" panose="020F0502020204030204" pitchFamily="34" charset="0"/>
                <a:ea typeface="+mj-ea"/>
                <a:cs typeface="+mj-cs"/>
              </a:rPr>
              <a:t>Диабетическая пролиферативная</a:t>
            </a:r>
          </a:p>
          <a:p>
            <a:pPr>
              <a:spcBef>
                <a:spcPct val="0"/>
              </a:spcBef>
            </a:pPr>
            <a:r>
              <a:rPr lang="ru-RU" sz="1200" cap="all" dirty="0">
                <a:solidFill>
                  <a:srgbClr val="FF8C1E"/>
                </a:solidFill>
                <a:latin typeface="Calibri" panose="020F0502020204030204" pitchFamily="34" charset="0"/>
                <a:ea typeface="+mj-ea"/>
                <a:cs typeface="+mj-cs"/>
              </a:rPr>
              <a:t> ретинопатия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4E561-1FAB-49C3-B966-17D94A6AFC62}"/>
              </a:ext>
            </a:extLst>
          </p:cNvPr>
          <p:cNvSpPr txBox="1"/>
          <p:nvPr/>
        </p:nvSpPr>
        <p:spPr>
          <a:xfrm>
            <a:off x="4943872" y="4437112"/>
            <a:ext cx="2664296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1200" cap="all" dirty="0">
                <a:solidFill>
                  <a:srgbClr val="FF8C1E"/>
                </a:solidFill>
                <a:latin typeface="+mj-lt"/>
                <a:ea typeface="+mj-ea"/>
                <a:cs typeface="+mj-cs"/>
              </a:rPr>
              <a:t>макулодистрофия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1FC96A-17BC-407F-ACD2-79218F321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85" y="1483221"/>
            <a:ext cx="3163466" cy="27919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6D7D6-2243-490A-9D6B-C0AE185DF5FC}"/>
              </a:ext>
            </a:extLst>
          </p:cNvPr>
          <p:cNvSpPr txBox="1"/>
          <p:nvPr/>
        </p:nvSpPr>
        <p:spPr>
          <a:xfrm>
            <a:off x="7896200" y="4437112"/>
            <a:ext cx="2160240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ru-RU" sz="1400" cap="all" dirty="0" err="1">
                <a:solidFill>
                  <a:srgbClr val="FF8C1E"/>
                </a:solidFill>
                <a:latin typeface="+mj-lt"/>
                <a:ea typeface="+mj-ea"/>
                <a:cs typeface="+mj-cs"/>
              </a:rPr>
              <a:t>Невус</a:t>
            </a:r>
            <a:r>
              <a:rPr lang="ru-RU" sz="1400" cap="all" dirty="0">
                <a:solidFill>
                  <a:srgbClr val="FF8C1E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cap="all" dirty="0" err="1">
                <a:solidFill>
                  <a:srgbClr val="FF8C1E"/>
                </a:solidFill>
                <a:latin typeface="+mj-lt"/>
                <a:ea typeface="+mj-ea"/>
                <a:cs typeface="+mj-cs"/>
              </a:rPr>
              <a:t>хориоидеи</a:t>
            </a:r>
            <a:endParaRPr lang="ru-RU" sz="1400" cap="all" dirty="0">
              <a:solidFill>
                <a:srgbClr val="FF8C1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62C37-8F28-4472-898C-6977C094593B}"/>
              </a:ext>
            </a:extLst>
          </p:cNvPr>
          <p:cNvSpPr txBox="1"/>
          <p:nvPr/>
        </p:nvSpPr>
        <p:spPr>
          <a:xfrm>
            <a:off x="1847528" y="5013176"/>
            <a:ext cx="904459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ru-RU" sz="1600" b="1" cap="all" dirty="0">
                <a:latin typeface="Arial Black" panose="020B0A04020102020204" pitchFamily="34" charset="0"/>
                <a:ea typeface="+mj-ea"/>
                <a:cs typeface="+mj-cs"/>
              </a:rPr>
              <a:t>Направлено в глазной центр на лечение – 30 человек</a:t>
            </a:r>
          </a:p>
          <a:p>
            <a:pPr>
              <a:spcBef>
                <a:spcPct val="0"/>
              </a:spcBef>
            </a:pPr>
            <a:r>
              <a:rPr lang="ru-RU" sz="1600" b="1" cap="all" dirty="0" err="1">
                <a:latin typeface="Arial Black" panose="020B0A04020102020204" pitchFamily="34" charset="0"/>
                <a:ea typeface="+mj-ea"/>
                <a:cs typeface="+mj-cs"/>
              </a:rPr>
              <a:t>Макулярным</a:t>
            </a:r>
            <a:r>
              <a:rPr lang="ru-RU" sz="1600" b="1" cap="all" dirty="0">
                <a:latin typeface="Arial Black" panose="020B0A04020102020204" pitchFamily="34" charset="0"/>
                <a:ea typeface="+mj-ea"/>
                <a:cs typeface="+mj-cs"/>
              </a:rPr>
              <a:t> отеком</a:t>
            </a:r>
          </a:p>
          <a:p>
            <a:pPr>
              <a:spcBef>
                <a:spcPct val="0"/>
              </a:spcBef>
            </a:pPr>
            <a:r>
              <a:rPr lang="ru-RU" sz="1600" b="1" cap="all" dirty="0" err="1">
                <a:latin typeface="Arial Black" panose="020B0A04020102020204" pitchFamily="34" charset="0"/>
                <a:ea typeface="+mj-ea"/>
                <a:cs typeface="+mj-cs"/>
              </a:rPr>
              <a:t>Препролиферативной</a:t>
            </a:r>
            <a:r>
              <a:rPr lang="ru-RU" sz="1600" b="1" cap="all" dirty="0"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1600" b="1" cap="all" dirty="0" err="1">
                <a:latin typeface="Arial Black" panose="020B0A04020102020204" pitchFamily="34" charset="0"/>
                <a:ea typeface="+mj-ea"/>
                <a:cs typeface="+mj-cs"/>
              </a:rPr>
              <a:t>ретнопатией</a:t>
            </a:r>
            <a:r>
              <a:rPr lang="ru-RU" sz="1600" b="1" cap="all" dirty="0">
                <a:latin typeface="Arial Black" panose="020B0A04020102020204" pitchFamily="34" charset="0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1600" b="1" cap="all" dirty="0">
                <a:latin typeface="Arial Black" panose="020B0A04020102020204" pitchFamily="34" charset="0"/>
                <a:ea typeface="+mj-ea"/>
                <a:cs typeface="+mj-cs"/>
              </a:rPr>
              <a:t>Пролиферативной ретинопатией </a:t>
            </a:r>
          </a:p>
          <a:p>
            <a:pPr>
              <a:spcBef>
                <a:spcPct val="0"/>
              </a:spcBef>
            </a:pPr>
            <a:r>
              <a:rPr lang="ru-RU" sz="1600" cap="all" dirty="0">
                <a:solidFill>
                  <a:srgbClr val="FF8C1E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795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8909</TotalTime>
  <Words>627</Words>
  <Application>Microsoft Office PowerPoint</Application>
  <PresentationFormat>Широкоэкранный</PresentationFormat>
  <Paragraphs>156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Century Gothic</vt:lpstr>
      <vt:lpstr>DINPro-Black</vt:lpstr>
      <vt:lpstr>Montserrat</vt:lpstr>
      <vt:lpstr>Times New Roman</vt:lpstr>
      <vt:lpstr>Wingdings</vt:lpstr>
      <vt:lpstr>XO Oriel</vt:lpstr>
      <vt:lpstr>Тема Office</vt:lpstr>
      <vt:lpstr>Презентация PowerPoint</vt:lpstr>
      <vt:lpstr>Презентация PowerPoint</vt:lpstr>
      <vt:lpstr>Презентация PowerPoint</vt:lpstr>
      <vt:lpstr>Показатели ФП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Клинический пример</vt:lpstr>
      <vt:lpstr>В РФ распространенность ДР составила: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разработки и внедрения системы менеджмента качества в медицинской организации</dc:title>
  <dc:creator>Diana C</dc:creator>
  <cp:lastModifiedBy>Боева Лариса Николаевна</cp:lastModifiedBy>
  <cp:revision>403</cp:revision>
  <cp:lastPrinted>2024-09-12T07:21:52Z</cp:lastPrinted>
  <dcterms:created xsi:type="dcterms:W3CDTF">2023-07-20T06:31:59Z</dcterms:created>
  <dcterms:modified xsi:type="dcterms:W3CDTF">2025-02-13T01:17:44Z</dcterms:modified>
</cp:coreProperties>
</file>