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90" r:id="rId4"/>
    <p:sldId id="288" r:id="rId5"/>
    <p:sldId id="289" r:id="rId6"/>
    <p:sldId id="286" r:id="rId7"/>
    <p:sldId id="287" r:id="rId8"/>
    <p:sldId id="291" r:id="rId9"/>
    <p:sldId id="292" r:id="rId10"/>
    <p:sldId id="293" r:id="rId11"/>
    <p:sldId id="294" r:id="rId12"/>
    <p:sldId id="261" r:id="rId13"/>
  </p:sldIdLst>
  <p:sldSz cx="9144000" cy="6858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на Каданцева" initials="АК" lastIdx="2" clrIdx="0">
    <p:extLst>
      <p:ext uri="{19B8F6BF-5375-455C-9EA6-DF929625EA0E}">
        <p15:presenceInfo xmlns:p15="http://schemas.microsoft.com/office/powerpoint/2012/main" xmlns="" userId="a9c0a67f45ffd6d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46E29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660"/>
  </p:normalViewPr>
  <p:slideViewPr>
    <p:cSldViewPr>
      <p:cViewPr varScale="1">
        <p:scale>
          <a:sx n="77" d="100"/>
          <a:sy n="77" d="100"/>
        </p:scale>
        <p:origin x="-102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50E04DE-7213-4C2B-A68C-9A6C20D220BF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50E04DE-7213-4C2B-A68C-9A6C20D220BF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9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2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1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04DE-7213-4C2B-A68C-9A6C20D220BF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50E04DE-7213-4C2B-A68C-9A6C20D220BF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B9758A-9A25-42EC-A429-91F566AB30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11560" y="1124745"/>
            <a:ext cx="810384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7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Дефектура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направлений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консультацию в ККОКБ</a:t>
            </a:r>
          </a:p>
          <a:p>
            <a:pPr algn="r"/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600"/>
              </a:spcBef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60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Заместитель главного врача </a:t>
            </a:r>
          </a:p>
          <a:p>
            <a:pPr algn="r">
              <a:spcBef>
                <a:spcPts val="60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КГБУЗ ККОКБ им.профессора П.Г. Макарова</a:t>
            </a:r>
          </a:p>
          <a:p>
            <a:pPr algn="r">
              <a:spcBef>
                <a:spcPts val="60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 организационно-методической работе</a:t>
            </a:r>
          </a:p>
          <a:p>
            <a:pPr algn="r">
              <a:spcBef>
                <a:spcPts val="600"/>
              </a:spcBef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В.А. Петрова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1520" y="1484784"/>
            <a:ext cx="871296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были госпитализированы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всего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487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пациентов: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них для ФЭК с ИОЛ –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314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spcAft>
                <a:spcPts val="120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ЛД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вторич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кат. -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33, в т.ч. Не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подтв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Диагноз  -5</a:t>
            </a:r>
          </a:p>
          <a:p>
            <a:pPr>
              <a:spcAft>
                <a:spcPts val="24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«Отказы»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(сами офтальмологи отменили) -81 (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17%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Aft>
                <a:spcPts val="24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Неявка пациента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-195  (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40%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Aft>
                <a:spcPts val="24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иным причинам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74 (15%)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24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предоставили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пакет документов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48 (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10%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AFB9A1E9-50D3-4768-A086-DA36ABE1DE9F}"/>
              </a:ext>
            </a:extLst>
          </p:cNvPr>
          <p:cNvSpPr txBox="1">
            <a:spLocks/>
          </p:cNvSpPr>
          <p:nvPr/>
        </p:nvSpPr>
        <p:spPr>
          <a:xfrm>
            <a:off x="1214414" y="142852"/>
            <a:ext cx="7429552" cy="11430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Запись в СПГ в ноябре 2023г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1520" y="1124744"/>
            <a:ext cx="8712968" cy="6663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«не госпитализирован из-за отказа больного»,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но         </a:t>
            </a:r>
            <a:r>
              <a:rPr lang="ru-RU" sz="2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 указания плановой даты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27 (в т.ч.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Лесосибирская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 – 9)</a:t>
            </a:r>
          </a:p>
          <a:p>
            <a:pPr>
              <a:spcAft>
                <a:spcPts val="60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Д.б. указана причина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«ОТКАЗЫ», если Вы в МО отменили запись на госпитализацию</a:t>
            </a:r>
          </a:p>
          <a:p>
            <a:pPr>
              <a:spcAft>
                <a:spcPts val="600"/>
              </a:spcAft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«ожидает очереди на госпитализацию»  -12 (в т.ч.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Канская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МБ – 8,  КМБ №5 – 3,  КГП №7 -1)</a:t>
            </a:r>
          </a:p>
          <a:p>
            <a:pPr>
              <a:spcAft>
                <a:spcPts val="60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такой же причиной  - 6 записей  специалистами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Канской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МБ было сделано в октябре!</a:t>
            </a:r>
          </a:p>
          <a:p>
            <a:pPr>
              <a:spcAft>
                <a:spcPts val="6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Обратите внимание!!!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ввиду того, что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диагноз не подтвердился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отказываем  направленным Вами пациентам с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Н26.4 и Н36.0</a:t>
            </a:r>
          </a:p>
          <a:p>
            <a:pPr>
              <a:spcAft>
                <a:spcPts val="1200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AFB9A1E9-50D3-4768-A086-DA36ABE1DE9F}"/>
              </a:ext>
            </a:extLst>
          </p:cNvPr>
          <p:cNvSpPr txBox="1">
            <a:spLocks/>
          </p:cNvSpPr>
          <p:nvPr/>
        </p:nvSpPr>
        <p:spPr>
          <a:xfrm>
            <a:off x="1214414" y="142852"/>
            <a:ext cx="7429552" cy="10539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Запись в СПГ в ноябре 2023г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8F813DCC-3E30-43F7-91E1-EE8A6C968DA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95128" y="404665"/>
            <a:ext cx="7848872" cy="935037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rgbClr val="002060"/>
                </a:solidFill>
                <a:latin typeface="+mn-lt"/>
                <a:ea typeface="+mn-ea"/>
                <a:cs typeface="Arial" pitchFamily="34" charset="0"/>
              </a:rPr>
              <a:t>БЛАГОДАРЮ ЗА ВНИМАНИЕ! </a:t>
            </a:r>
          </a:p>
        </p:txBody>
      </p:sp>
      <p:pic>
        <p:nvPicPr>
          <p:cNvPr id="1026" name="Picture 2" descr="https://spkrk.ru/wp-content/uploads/2022/03/20220225-%D0%BE%D1%84%D1%82%D0%B0%D0%BB%D1%8C%D0%BC-%D0%B1%D0%BE%D0%BB%D1%8C%D0%BD%D0%B8%D1%86%D0%B0.jpg"/>
          <p:cNvPicPr>
            <a:picLocks noChangeAspect="1" noChangeArrowheads="1"/>
          </p:cNvPicPr>
          <p:nvPr/>
        </p:nvPicPr>
        <p:blipFill>
          <a:blip r:embed="rId3" cstate="print"/>
          <a:srcRect t="-792" b="7920"/>
          <a:stretch>
            <a:fillRect/>
          </a:stretch>
        </p:blipFill>
        <p:spPr bwMode="auto">
          <a:xfrm>
            <a:off x="0" y="1628800"/>
            <a:ext cx="9144000" cy="522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123721507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1520" y="1124744"/>
            <a:ext cx="864399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указана цель направления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направление не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обосновано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Пример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: ВМД</a:t>
            </a:r>
            <a:r>
              <a:rPr lang="ru-RU" sz="2800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/>
              <a:t>рубцовая</a:t>
            </a:r>
            <a:r>
              <a:rPr lang="ru-RU" sz="2800" dirty="0" smtClean="0"/>
              <a:t> стадия  ОД, </a:t>
            </a:r>
            <a:r>
              <a:rPr lang="ru-RU" sz="2800" b="1" dirty="0" smtClean="0"/>
              <a:t>сухая</a:t>
            </a:r>
            <a:r>
              <a:rPr lang="ru-RU" sz="2800" dirty="0" smtClean="0"/>
              <a:t> </a:t>
            </a:r>
            <a:r>
              <a:rPr lang="ru-RU" sz="2800" dirty="0" smtClean="0"/>
              <a:t>О</a:t>
            </a:r>
            <a:r>
              <a:rPr lang="en-US" sz="2800" dirty="0" smtClean="0">
                <a:latin typeface="Calibri" pitchFamily="34" charset="0"/>
              </a:rPr>
              <a:t>S</a:t>
            </a:r>
            <a:r>
              <a:rPr lang="ru-RU" sz="2800" dirty="0" smtClean="0"/>
              <a:t> – направлен для «</a:t>
            </a:r>
            <a:r>
              <a:rPr lang="ru-RU" sz="2800" b="1" dirty="0" smtClean="0"/>
              <a:t>ОКТ</a:t>
            </a:r>
            <a:r>
              <a:rPr lang="ru-RU" sz="2800" dirty="0" smtClean="0"/>
              <a:t> </a:t>
            </a:r>
            <a:r>
              <a:rPr lang="ru-RU" sz="2800" dirty="0" err="1" smtClean="0"/>
              <a:t>задн.отр</a:t>
            </a:r>
            <a:r>
              <a:rPr lang="ru-RU" sz="2800" dirty="0" smtClean="0"/>
              <a:t>. ОИ</a:t>
            </a:r>
            <a:r>
              <a:rPr lang="ru-RU" sz="2800" dirty="0" smtClean="0"/>
              <a:t>»</a:t>
            </a:r>
          </a:p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cs typeface="Times New Roman" pitchFamily="18" charset="0"/>
              </a:rPr>
              <a:t>Пример: </a:t>
            </a:r>
            <a:r>
              <a:rPr lang="ru-RU" sz="2800" b="1" dirty="0" err="1" smtClean="0">
                <a:cs typeface="Times New Roman" pitchFamily="18" charset="0"/>
              </a:rPr>
              <a:t>Непролиферативная</a:t>
            </a:r>
            <a:r>
              <a:rPr lang="ru-RU" sz="2800" dirty="0" smtClean="0">
                <a:cs typeface="Times New Roman" pitchFamily="18" charset="0"/>
              </a:rPr>
              <a:t> ДР ОИ – направлен для «</a:t>
            </a:r>
            <a:r>
              <a:rPr lang="ru-RU" sz="2800" dirty="0" err="1" smtClean="0">
                <a:cs typeface="Times New Roman" pitchFamily="18" charset="0"/>
              </a:rPr>
              <a:t>конс</a:t>
            </a:r>
            <a:r>
              <a:rPr lang="ru-RU" sz="2800" dirty="0" smtClean="0">
                <a:cs typeface="Times New Roman" pitchFamily="18" charset="0"/>
              </a:rPr>
              <a:t>., </a:t>
            </a:r>
            <a:r>
              <a:rPr lang="ru-RU" sz="2800" b="1" dirty="0" smtClean="0">
                <a:cs typeface="Times New Roman" pitchFamily="18" charset="0"/>
              </a:rPr>
              <a:t>ОКТ</a:t>
            </a:r>
            <a:r>
              <a:rPr lang="ru-RU" sz="2800" dirty="0" smtClean="0">
                <a:cs typeface="Times New Roman" pitchFamily="18" charset="0"/>
              </a:rPr>
              <a:t> </a:t>
            </a:r>
            <a:r>
              <a:rPr lang="ru-RU" sz="2800" dirty="0" err="1" smtClean="0">
                <a:cs typeface="Times New Roman" pitchFamily="18" charset="0"/>
              </a:rPr>
              <a:t>задн</a:t>
            </a:r>
            <a:r>
              <a:rPr lang="ru-RU" sz="2800" dirty="0" smtClean="0">
                <a:cs typeface="Times New Roman" pitchFamily="18" charset="0"/>
              </a:rPr>
              <a:t>. </a:t>
            </a:r>
            <a:r>
              <a:rPr lang="ru-RU" sz="2800" dirty="0" err="1" smtClean="0">
                <a:cs typeface="Times New Roman" pitchFamily="18" charset="0"/>
              </a:rPr>
              <a:t>отр.ОИ</a:t>
            </a:r>
            <a:r>
              <a:rPr lang="ru-RU" sz="2800" dirty="0" smtClean="0">
                <a:cs typeface="Times New Roman" pitchFamily="18" charset="0"/>
              </a:rPr>
              <a:t>» при указанной в осмотре остроте зрения без коррекции «</a:t>
            </a:r>
            <a:r>
              <a:rPr lang="en-US" sz="2800" dirty="0" err="1" smtClean="0">
                <a:cs typeface="Times New Roman" pitchFamily="18" charset="0"/>
              </a:rPr>
              <a:t>vis</a:t>
            </a:r>
            <a:r>
              <a:rPr lang="ru-RU" sz="2800" dirty="0" smtClean="0">
                <a:cs typeface="Times New Roman" pitchFamily="18" charset="0"/>
              </a:rPr>
              <a:t>= </a:t>
            </a:r>
            <a:r>
              <a:rPr lang="ru-RU" sz="2800" b="1" dirty="0" smtClean="0">
                <a:cs typeface="Times New Roman" pitchFamily="18" charset="0"/>
              </a:rPr>
              <a:t>0,7/1,0</a:t>
            </a:r>
            <a:r>
              <a:rPr lang="ru-RU" sz="2800" dirty="0" smtClean="0">
                <a:cs typeface="Times New Roman" pitchFamily="18" charset="0"/>
              </a:rPr>
              <a:t>», в описании глазного дна  указаны только «МА: множественные , на лев гл по ходу </a:t>
            </a:r>
            <a:r>
              <a:rPr lang="ru-RU" sz="2800" dirty="0" err="1" smtClean="0">
                <a:cs typeface="Times New Roman" pitchFamily="18" charset="0"/>
              </a:rPr>
              <a:t>н</a:t>
            </a:r>
            <a:r>
              <a:rPr lang="ru-RU" sz="2800" dirty="0" smtClean="0">
                <a:cs typeface="Times New Roman" pitchFamily="18" charset="0"/>
              </a:rPr>
              <a:t>/вис вены </a:t>
            </a:r>
            <a:r>
              <a:rPr lang="ru-RU" sz="2800" dirty="0" err="1" smtClean="0">
                <a:cs typeface="Times New Roman" pitchFamily="18" charset="0"/>
              </a:rPr>
              <a:t>кровоизл</a:t>
            </a:r>
            <a:r>
              <a:rPr lang="ru-RU" sz="2800" dirty="0" smtClean="0">
                <a:cs typeface="Times New Roman" pitchFamily="18" charset="0"/>
              </a:rPr>
              <a:t> небольшие; </a:t>
            </a:r>
            <a:r>
              <a:rPr lang="ru-RU" sz="2800" dirty="0" err="1" smtClean="0">
                <a:cs typeface="Times New Roman" pitchFamily="18" charset="0"/>
              </a:rPr>
              <a:t>макулярная</a:t>
            </a:r>
            <a:r>
              <a:rPr lang="ru-RU" sz="2800" dirty="0" smtClean="0">
                <a:cs typeface="Times New Roman" pitchFamily="18" charset="0"/>
              </a:rPr>
              <a:t> зона: </a:t>
            </a:r>
            <a:r>
              <a:rPr lang="ru-RU" sz="2800" b="1" dirty="0" smtClean="0">
                <a:cs typeface="Times New Roman" pitchFamily="18" charset="0"/>
              </a:rPr>
              <a:t>дисперсия пигмента</a:t>
            </a:r>
            <a:r>
              <a:rPr lang="ru-RU" sz="2800" dirty="0" smtClean="0">
                <a:cs typeface="Times New Roman" pitchFamily="18" charset="0"/>
              </a:rPr>
              <a:t>»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AFB9A1E9-50D3-4768-A086-DA36ABE1DE9F}"/>
              </a:ext>
            </a:extLst>
          </p:cNvPr>
          <p:cNvSpPr txBox="1">
            <a:spLocks/>
          </p:cNvSpPr>
          <p:nvPr/>
        </p:nvSpPr>
        <p:spPr>
          <a:xfrm>
            <a:off x="1214414" y="332656"/>
            <a:ext cx="7429552" cy="6480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Общие замечания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1520" y="1124744"/>
            <a:ext cx="8643998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отсутствует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описание/ неинформативное описание: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- жалоб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- анамнеза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- локального статуса 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Пример</a:t>
            </a:r>
            <a:r>
              <a:rPr lang="ru-RU" sz="2800" dirty="0" smtClean="0">
                <a:cs typeface="Times New Roman" pitchFamily="18" charset="0"/>
              </a:rPr>
              <a:t>: </a:t>
            </a:r>
            <a:r>
              <a:rPr lang="ru-RU" sz="2800" dirty="0" err="1" smtClean="0">
                <a:cs typeface="Times New Roman" pitchFamily="18" charset="0"/>
              </a:rPr>
              <a:t>Посттромботическая</a:t>
            </a:r>
            <a:r>
              <a:rPr lang="ru-RU" sz="2800" dirty="0" smtClean="0">
                <a:cs typeface="Times New Roman" pitchFamily="18" charset="0"/>
              </a:rPr>
              <a:t> </a:t>
            </a:r>
            <a:r>
              <a:rPr lang="ru-RU" sz="2800" dirty="0" err="1" smtClean="0">
                <a:cs typeface="Times New Roman" pitchFamily="18" charset="0"/>
              </a:rPr>
              <a:t>ретинопатия</a:t>
            </a:r>
            <a:r>
              <a:rPr lang="ru-RU" sz="2800" dirty="0" smtClean="0">
                <a:cs typeface="Times New Roman" pitchFamily="18" charset="0"/>
              </a:rPr>
              <a:t> - н</a:t>
            </a:r>
            <a:r>
              <a:rPr lang="ru-RU" sz="2800" dirty="0" smtClean="0"/>
              <a:t>е выяснена подвижность «пятна перед глазом», 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не отмечено выполнение рекомендованной ранее фокальной ЛКС, не указана площадь описанной </a:t>
            </a:r>
            <a:r>
              <a:rPr lang="ru-RU" sz="2800" dirty="0" err="1" smtClean="0">
                <a:latin typeface="Calibri" pitchFamily="34" charset="0"/>
                <a:cs typeface="Times New Roman" pitchFamily="18" charset="0"/>
              </a:rPr>
              <a:t>неоваскуляризации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ДЗН</a:t>
            </a:r>
          </a:p>
          <a:p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Пример: </a:t>
            </a:r>
            <a:r>
              <a:rPr lang="ru-RU" sz="2800" dirty="0" err="1" smtClean="0">
                <a:latin typeface="Calibri" pitchFamily="34" charset="0"/>
                <a:cs typeface="Times New Roman" pitchFamily="18" charset="0"/>
              </a:rPr>
              <a:t>Непролиферативная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 ДРП – «жалобы: лечение выполнил (</a:t>
            </a:r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КАКОЕ?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). Отмечает туман в глазах (</a:t>
            </a:r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ПОСТОЯННО/ПЕРИОДИЧЕСКИ?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AFB9A1E9-50D3-4768-A086-DA36ABE1DE9F}"/>
              </a:ext>
            </a:extLst>
          </p:cNvPr>
          <p:cNvSpPr txBox="1">
            <a:spLocks/>
          </p:cNvSpPr>
          <p:nvPr/>
        </p:nvSpPr>
        <p:spPr>
          <a:xfrm>
            <a:off x="1214414" y="332656"/>
            <a:ext cx="7429552" cy="6480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Общие замечания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1520" y="1340768"/>
            <a:ext cx="8643998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описание локального статуса не соответствует  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жалобам </a:t>
            </a:r>
          </a:p>
          <a:p>
            <a:pPr>
              <a:spcAft>
                <a:spcPts val="1800"/>
              </a:spcAft>
            </a:pPr>
            <a:r>
              <a:rPr lang="ru-RU" sz="2800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(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Пример: жалобы на боли в глазах – на глазном дне левого глаза «очаг в </a:t>
            </a:r>
            <a:r>
              <a:rPr lang="ru-RU" sz="2800" dirty="0" err="1" smtClean="0">
                <a:latin typeface="Calibri" pitchFamily="34" charset="0"/>
                <a:cs typeface="Times New Roman" pitchFamily="18" charset="0"/>
              </a:rPr>
              <a:t>макулярной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 зоне 1ДД» - цель направления: «</a:t>
            </a:r>
            <a:r>
              <a:rPr lang="ru-RU" sz="2800" dirty="0" err="1" smtClean="0">
                <a:latin typeface="Calibri" pitchFamily="34" charset="0"/>
                <a:cs typeface="Times New Roman" pitchFamily="18" charset="0"/>
              </a:rPr>
              <a:t>Макулярный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 разрыв лев. гл?»</a:t>
            </a:r>
            <a:r>
              <a:rPr lang="ru-RU" sz="2800" dirty="0" smtClean="0"/>
              <a:t>)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описание локального статуса не соответствует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предполагаемому диагнозу </a:t>
            </a:r>
          </a:p>
          <a:p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(Пример</a:t>
            </a:r>
            <a:r>
              <a:rPr lang="ru-RU" sz="2800" dirty="0" smtClean="0">
                <a:cs typeface="Times New Roman" pitchFamily="18" charset="0"/>
              </a:rPr>
              <a:t>: цель направления «КТП, </a:t>
            </a:r>
            <a:r>
              <a:rPr lang="ru-RU" sz="2800" dirty="0" err="1" smtClean="0">
                <a:cs typeface="Times New Roman" pitchFamily="18" charset="0"/>
              </a:rPr>
              <a:t>искл</a:t>
            </a:r>
            <a:r>
              <a:rPr lang="ru-RU" sz="2800" dirty="0" smtClean="0">
                <a:cs typeface="Times New Roman" pitchFamily="18" charset="0"/>
              </a:rPr>
              <a:t> </a:t>
            </a:r>
            <a:r>
              <a:rPr lang="ru-RU" sz="2800" dirty="0" err="1" smtClean="0">
                <a:cs typeface="Times New Roman" pitchFamily="18" charset="0"/>
              </a:rPr>
              <a:t>кератоконус</a:t>
            </a:r>
            <a:r>
              <a:rPr lang="ru-RU" sz="2800" dirty="0" smtClean="0">
                <a:cs typeface="Times New Roman" pitchFamily="18" charset="0"/>
              </a:rPr>
              <a:t> ОИ» – «роговица сферичная, ПК равномерная», 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itchFamily="18" charset="0"/>
              </a:rPr>
              <a:t>пациенту 46лет, миопия с астигматизмом с детства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)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AFB9A1E9-50D3-4768-A086-DA36ABE1DE9F}"/>
              </a:ext>
            </a:extLst>
          </p:cNvPr>
          <p:cNvSpPr txBox="1">
            <a:spLocks/>
          </p:cNvSpPr>
          <p:nvPr/>
        </p:nvSpPr>
        <p:spPr>
          <a:xfrm>
            <a:off x="1214414" y="332656"/>
            <a:ext cx="7429552" cy="6480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Общие замечания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1520" y="1124744"/>
            <a:ext cx="8643998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проведены /не в полном объеме/ненадлежащим образом выполнены необходимые обследования</a:t>
            </a:r>
            <a:endParaRPr lang="ru-RU" sz="4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800"/>
              </a:spcAft>
            </a:pPr>
            <a:r>
              <a:rPr lang="ru-RU" sz="2800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(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Пример: жалобы на постоянное слезотечение – не проведены функциональные пробы Норна, </a:t>
            </a:r>
            <a:r>
              <a:rPr lang="ru-RU" sz="2800" dirty="0" err="1" smtClean="0">
                <a:latin typeface="Calibri" pitchFamily="34" charset="0"/>
                <a:cs typeface="Times New Roman" pitchFamily="18" charset="0"/>
              </a:rPr>
              <a:t>Ширмера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;</a:t>
            </a:r>
          </a:p>
          <a:p>
            <a:pPr>
              <a:spcAft>
                <a:spcPts val="1800"/>
              </a:spcAft>
            </a:pP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Пример: описаны «преципитаты на эндотелии» – не выяснено наличие </a:t>
            </a:r>
            <a:r>
              <a:rPr lang="ru-RU" sz="2800" dirty="0" err="1" smtClean="0">
                <a:latin typeface="Calibri" pitchFamily="34" charset="0"/>
                <a:cs typeface="Times New Roman" pitchFamily="18" charset="0"/>
              </a:rPr>
              <a:t>циклитных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 болей при пальпации через в/веко, не отмечены размер, форма и равномерность реакции зрачка на свет</a:t>
            </a:r>
            <a:r>
              <a:rPr lang="ru-RU" sz="2800" dirty="0" smtClean="0"/>
              <a:t>)</a:t>
            </a:r>
          </a:p>
          <a:p>
            <a:pPr>
              <a:spcAft>
                <a:spcPts val="1800"/>
              </a:spcAft>
            </a:pP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Пример: ДЗ Пигментный </a:t>
            </a:r>
            <a:r>
              <a:rPr lang="ru-RU" sz="2800" dirty="0" err="1" smtClean="0">
                <a:latin typeface="Calibri" pitchFamily="34" charset="0"/>
                <a:cs typeface="Times New Roman" pitchFamily="18" charset="0"/>
              </a:rPr>
              <a:t>невус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Times New Roman" pitchFamily="18" charset="0"/>
              </a:rPr>
              <a:t>хориоидеи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 – не описаны удаленность «</a:t>
            </a:r>
            <a:r>
              <a:rPr lang="ru-RU" sz="2800" dirty="0" err="1" smtClean="0">
                <a:latin typeface="Calibri" pitchFamily="34" charset="0"/>
                <a:cs typeface="Times New Roman" pitchFamily="18" charset="0"/>
              </a:rPr>
              <a:t>пигм.очага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» от ДЗН, его цвет, границы, </a:t>
            </a:r>
            <a:r>
              <a:rPr lang="ru-RU" sz="2800" dirty="0" err="1" smtClean="0">
                <a:latin typeface="Calibri" pitchFamily="34" charset="0"/>
                <a:cs typeface="Times New Roman" pitchFamily="18" charset="0"/>
              </a:rPr>
              <a:t>проминенция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, равномерность пигментации)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AFB9A1E9-50D3-4768-A086-DA36ABE1DE9F}"/>
              </a:ext>
            </a:extLst>
          </p:cNvPr>
          <p:cNvSpPr txBox="1">
            <a:spLocks/>
          </p:cNvSpPr>
          <p:nvPr/>
        </p:nvSpPr>
        <p:spPr>
          <a:xfrm>
            <a:off x="1214414" y="332656"/>
            <a:ext cx="7429552" cy="6480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Общие замечания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1520" y="1124744"/>
            <a:ext cx="864399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основной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диагноз в направлении не 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соответствует  основному диагнозу в заключении </a:t>
            </a:r>
          </a:p>
          <a:p>
            <a:pPr>
              <a:spcAft>
                <a:spcPts val="60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по результатам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осмотра</a:t>
            </a:r>
          </a:p>
          <a:p>
            <a:pPr>
              <a:spcAft>
                <a:spcPts val="600"/>
              </a:spcAft>
            </a:pP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Пример: в направлении – «Н26.2», в осмотре – «Н35.3» В анамнезе не указано, что ранее в 2018г пациенту проводилось 4 ИВИ </a:t>
            </a:r>
            <a:r>
              <a:rPr lang="ru-RU" sz="2800" dirty="0" err="1" smtClean="0">
                <a:latin typeface="Calibri" pitchFamily="34" charset="0"/>
                <a:cs typeface="Times New Roman" pitchFamily="18" charset="0"/>
              </a:rPr>
              <a:t>Эйлиа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в 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2019г в Новосибирском филиале МНТК МГ выявлено новообразование </a:t>
            </a:r>
            <a:r>
              <a:rPr lang="ru-RU" sz="2800" dirty="0" err="1" smtClean="0">
                <a:latin typeface="Calibri" pitchFamily="34" charset="0"/>
                <a:cs typeface="Times New Roman" pitchFamily="18" charset="0"/>
              </a:rPr>
              <a:t>хориоидеи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, в 2020г пациент обследовался в МНИИ ГБ им. Гельмгольца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рекомендации не соответствуют  поставленному  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диагнозу 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(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Пример: Пигментный </a:t>
            </a:r>
            <a:r>
              <a:rPr lang="ru-RU" sz="2800" dirty="0" err="1" smtClean="0">
                <a:latin typeface="Calibri" pitchFamily="34" charset="0"/>
                <a:cs typeface="Times New Roman" pitchFamily="18" charset="0"/>
              </a:rPr>
              <a:t>невус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alibri" pitchFamily="34" charset="0"/>
                <a:cs typeface="Times New Roman" pitchFamily="18" charset="0"/>
              </a:rPr>
              <a:t>хориоидеи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 – назначен улучшающий </a:t>
            </a:r>
            <a:r>
              <a:rPr lang="ru-RU" sz="2800" dirty="0" err="1" smtClean="0">
                <a:latin typeface="Calibri" pitchFamily="34" charset="0"/>
                <a:cs typeface="Times New Roman" pitchFamily="18" charset="0"/>
              </a:rPr>
              <a:t>микроциркуляцию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 ЛП)</a:t>
            </a:r>
            <a:endParaRPr lang="ru-RU" sz="2800" dirty="0" smtClean="0">
              <a:latin typeface="Calibri" pitchFamily="34" charset="0"/>
              <a:cs typeface="Times New Roman" pitchFamily="18" charset="0"/>
            </a:endParaRPr>
          </a:p>
          <a:p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AFB9A1E9-50D3-4768-A086-DA36ABE1DE9F}"/>
              </a:ext>
            </a:extLst>
          </p:cNvPr>
          <p:cNvSpPr txBox="1">
            <a:spLocks/>
          </p:cNvSpPr>
          <p:nvPr/>
        </p:nvSpPr>
        <p:spPr>
          <a:xfrm>
            <a:off x="1214414" y="404664"/>
            <a:ext cx="7429552" cy="72008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Общие замечания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1520" y="1196752"/>
            <a:ext cx="8712968" cy="5339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в слотах всего было 984 записи, в том числе: </a:t>
            </a:r>
          </a:p>
          <a:p>
            <a:pPr>
              <a:spcAft>
                <a:spcPts val="60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609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на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ФЭК с ИОЛ и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51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для ЛД вторичной катаракты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структуре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записи каждой МО пациенты с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катарактой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составляют 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75%: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(всего /в т.ч. Н25-Н26)</a:t>
            </a:r>
          </a:p>
          <a:p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КМБ №3 -55/41     КБ №42 -4/4</a:t>
            </a:r>
            <a:r>
              <a:rPr lang="en-US" sz="2800" dirty="0" smtClean="0">
                <a:latin typeface="Calibri" pitchFamily="34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КБ № 51 -38/31</a:t>
            </a:r>
          </a:p>
          <a:p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КМБ №2 -45/32</a:t>
            </a:r>
            <a:r>
              <a:rPr lang="en-US" sz="2800" dirty="0" smtClean="0">
                <a:latin typeface="Calibri" pitchFamily="34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               </a:t>
            </a:r>
            <a:r>
              <a:rPr lang="ru-RU" sz="2800" dirty="0" err="1" smtClean="0">
                <a:latin typeface="Calibri" pitchFamily="34" charset="0"/>
                <a:cs typeface="Times New Roman" pitchFamily="18" charset="0"/>
              </a:rPr>
              <a:t>Канская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 МБ – 37/31</a:t>
            </a:r>
            <a:r>
              <a:rPr lang="en-US" sz="2800" dirty="0" smtClean="0">
                <a:latin typeface="Calibri" pitchFamily="34" charset="0"/>
                <a:cs typeface="Times New Roman" pitchFamily="18" charset="0"/>
              </a:rPr>
              <a:t>            </a:t>
            </a:r>
            <a:endParaRPr lang="ru-RU" sz="2800" dirty="0" smtClean="0">
              <a:latin typeface="Calibri" pitchFamily="34" charset="0"/>
              <a:cs typeface="Times New Roman" pitchFamily="18" charset="0"/>
            </a:endParaRPr>
          </a:p>
          <a:p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КМБ №5 -35/28                  Назаровская РБ – 19/15</a:t>
            </a:r>
          </a:p>
          <a:p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КМП №1 -26/20                 </a:t>
            </a:r>
            <a:r>
              <a:rPr lang="ru-RU" sz="2800" dirty="0" err="1" smtClean="0">
                <a:latin typeface="Calibri" pitchFamily="34" charset="0"/>
                <a:cs typeface="Times New Roman" pitchFamily="18" charset="0"/>
              </a:rPr>
              <a:t>Шарыповская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 ГБ -16/13</a:t>
            </a:r>
          </a:p>
          <a:p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КГП №4 -38/28                   Енисейская РБ -21/18</a:t>
            </a:r>
          </a:p>
          <a:p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КМП №5 -8/7                      </a:t>
            </a:r>
            <a:r>
              <a:rPr lang="ru-RU" sz="2800" dirty="0" err="1" smtClean="0">
                <a:latin typeface="Calibri" pitchFamily="34" charset="0"/>
                <a:cs typeface="Times New Roman" pitchFamily="18" charset="0"/>
              </a:rPr>
              <a:t>Дивногорская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 ГБ – 11/8</a:t>
            </a:r>
          </a:p>
          <a:p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КГП №14 -48/37                 </a:t>
            </a:r>
            <a:r>
              <a:rPr lang="ru-RU" sz="2800" dirty="0" err="1" smtClean="0">
                <a:latin typeface="Calibri" pitchFamily="34" charset="0"/>
                <a:cs typeface="Times New Roman" pitchFamily="18" charset="0"/>
              </a:rPr>
              <a:t>Лесосибирская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 МБ – 36/30</a:t>
            </a:r>
          </a:p>
          <a:p>
            <a:r>
              <a:rPr lang="ru-RU" sz="2800" dirty="0" err="1" smtClean="0">
                <a:latin typeface="Calibri" pitchFamily="34" charset="0"/>
                <a:cs typeface="Times New Roman" pitchFamily="18" charset="0"/>
              </a:rPr>
              <a:t>Курагинская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 РБ – 5/4        </a:t>
            </a:r>
            <a:r>
              <a:rPr lang="ru-RU" sz="2800" dirty="0" err="1" smtClean="0">
                <a:latin typeface="Calibri" pitchFamily="34" charset="0"/>
                <a:cs typeface="Times New Roman" pitchFamily="18" charset="0"/>
              </a:rPr>
              <a:t>Манская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 РБ – 11/7</a:t>
            </a:r>
            <a:endParaRPr lang="ru-RU" sz="40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AFB9A1E9-50D3-4768-A086-DA36ABE1DE9F}"/>
              </a:ext>
            </a:extLst>
          </p:cNvPr>
          <p:cNvSpPr txBox="1">
            <a:spLocks/>
          </p:cNvSpPr>
          <p:nvPr/>
        </p:nvSpPr>
        <p:spPr>
          <a:xfrm>
            <a:off x="1214414" y="142852"/>
            <a:ext cx="7429552" cy="11430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Запись в СПГ в октябре 2023г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1520" y="1484784"/>
            <a:ext cx="871296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были госпитализированы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всего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428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пациентов: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них:</a:t>
            </a:r>
          </a:p>
          <a:p>
            <a:pPr>
              <a:spcAft>
                <a:spcPts val="24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«Отказы»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(сами офтальмологи отменили) -104 (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24%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Aft>
                <a:spcPts val="24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Неявка пациента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-167  (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39%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в т.ч. 92 - на ФЭК с ИОЛ, 3 - на ЛД вторичной катаракты</a:t>
            </a:r>
          </a:p>
          <a:p>
            <a:pPr>
              <a:spcAft>
                <a:spcPts val="24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иным причинам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79 (18%)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2400"/>
              </a:spcAf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предоставили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пакет документов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40 (9%)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AFB9A1E9-50D3-4768-A086-DA36ABE1DE9F}"/>
              </a:ext>
            </a:extLst>
          </p:cNvPr>
          <p:cNvSpPr txBox="1">
            <a:spLocks/>
          </p:cNvSpPr>
          <p:nvPr/>
        </p:nvSpPr>
        <p:spPr>
          <a:xfrm>
            <a:off x="1214414" y="142852"/>
            <a:ext cx="7429552" cy="11430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Запись в СПГ в октябре 2023г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ого.jpg"/>
          <p:cNvPicPr>
            <a:picLocks noChangeAspect="1"/>
          </p:cNvPicPr>
          <p:nvPr/>
        </p:nvPicPr>
        <p:blipFill>
          <a:blip r:embed="rId2" cstate="print"/>
          <a:srcRect l="11725" r="14429"/>
          <a:stretch>
            <a:fillRect/>
          </a:stretch>
        </p:blipFill>
        <p:spPr>
          <a:xfrm>
            <a:off x="0" y="188640"/>
            <a:ext cx="1584176" cy="134076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1520" y="1340768"/>
            <a:ext cx="8892480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в слотах всего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886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записано, в том числе: </a:t>
            </a:r>
          </a:p>
          <a:p>
            <a:pPr>
              <a:spcAft>
                <a:spcPts val="60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491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на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ФЭК с ИОЛ и 6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для ЛД вторичной катаракты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структуре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записи каждой МО пациенты с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катарактой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составляют 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75%: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(всего /в т.ч. Н25-Н26)</a:t>
            </a:r>
          </a:p>
          <a:p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КМБ №3 -16/10</a:t>
            </a:r>
          </a:p>
          <a:p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КМБ №2 -33/15</a:t>
            </a:r>
            <a:r>
              <a:rPr lang="en-US" sz="2800" dirty="0" smtClean="0">
                <a:latin typeface="Calibri" pitchFamily="34" charset="0"/>
                <a:cs typeface="Times New Roman" pitchFamily="18" charset="0"/>
              </a:rPr>
              <a:t>   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               </a:t>
            </a:r>
            <a:r>
              <a:rPr lang="ru-RU" sz="2800" dirty="0" err="1" smtClean="0">
                <a:latin typeface="Calibri" pitchFamily="34" charset="0"/>
                <a:cs typeface="Times New Roman" pitchFamily="18" charset="0"/>
              </a:rPr>
              <a:t>Канская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 МБ – 12/9</a:t>
            </a:r>
            <a:r>
              <a:rPr lang="en-US" sz="2800" dirty="0" smtClean="0">
                <a:latin typeface="Calibri" pitchFamily="34" charset="0"/>
                <a:cs typeface="Times New Roman" pitchFamily="18" charset="0"/>
              </a:rPr>
              <a:t>            </a:t>
            </a:r>
            <a:endParaRPr lang="ru-RU" sz="2800" dirty="0" smtClean="0">
              <a:latin typeface="Calibri" pitchFamily="34" charset="0"/>
              <a:cs typeface="Times New Roman" pitchFamily="18" charset="0"/>
            </a:endParaRPr>
          </a:p>
          <a:p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КМБ №5 -4/2                       </a:t>
            </a:r>
            <a:r>
              <a:rPr lang="ru-RU" sz="2800" dirty="0" err="1" smtClean="0">
                <a:latin typeface="Calibri" pitchFamily="34" charset="0"/>
                <a:cs typeface="Times New Roman" pitchFamily="18" charset="0"/>
              </a:rPr>
              <a:t>Шарыповская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ГБ -15/15</a:t>
            </a:r>
            <a:endParaRPr lang="ru-RU" sz="2800" dirty="0" smtClean="0">
              <a:latin typeface="Calibri" pitchFamily="34" charset="0"/>
              <a:cs typeface="Times New Roman" pitchFamily="18" charset="0"/>
            </a:endParaRPr>
          </a:p>
          <a:p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КМП №1 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-16/8 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                    </a:t>
            </a:r>
            <a:r>
              <a:rPr lang="ru-RU" sz="2800" dirty="0" err="1" smtClean="0">
                <a:latin typeface="Calibri" pitchFamily="34" charset="0"/>
                <a:cs typeface="Times New Roman" pitchFamily="18" charset="0"/>
              </a:rPr>
              <a:t>Лесосибирская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МБ – 11/10</a:t>
            </a:r>
            <a:endParaRPr lang="ru-RU" sz="2800" dirty="0" smtClean="0">
              <a:latin typeface="Calibri" pitchFamily="34" charset="0"/>
              <a:cs typeface="Times New Roman" pitchFamily="18" charset="0"/>
            </a:endParaRPr>
          </a:p>
          <a:p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КГП №4 -21/9                       ФМБА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: КБ №42 -5/5</a:t>
            </a:r>
            <a:endParaRPr lang="ru-RU" sz="2800" dirty="0" smtClean="0">
              <a:latin typeface="Calibri" pitchFamily="34" charset="0"/>
              <a:cs typeface="Times New Roman" pitchFamily="18" charset="0"/>
            </a:endParaRPr>
          </a:p>
          <a:p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КГП №7 -12/8                                     КБ 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№ 51 -10/7</a:t>
            </a:r>
            <a:endParaRPr lang="ru-RU" sz="2800" dirty="0" smtClean="0">
              <a:latin typeface="Calibri" pitchFamily="34" charset="0"/>
              <a:cs typeface="Times New Roman" pitchFamily="18" charset="0"/>
            </a:endParaRPr>
          </a:p>
          <a:p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КГП №14 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-12/11                   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              ФСНКЦ 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6/2</a:t>
            </a:r>
            <a:endParaRPr lang="ru-RU" sz="2800" dirty="0" smtClean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AFB9A1E9-50D3-4768-A086-DA36ABE1DE9F}"/>
              </a:ext>
            </a:extLst>
          </p:cNvPr>
          <p:cNvSpPr txBox="1">
            <a:spLocks/>
          </p:cNvSpPr>
          <p:nvPr/>
        </p:nvSpPr>
        <p:spPr>
          <a:xfrm>
            <a:off x="1214414" y="142852"/>
            <a:ext cx="7429552" cy="11430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Запись в СПГ на 16-30.11.2023г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Другая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50E6A9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2752</TotalTime>
  <Words>944</Words>
  <Application>Microsoft Office PowerPoint</Application>
  <PresentationFormat>Экран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Начальная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БЛАГОДАРЮ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Vera</cp:lastModifiedBy>
  <cp:revision>281</cp:revision>
  <dcterms:created xsi:type="dcterms:W3CDTF">2022-09-19T09:18:14Z</dcterms:created>
  <dcterms:modified xsi:type="dcterms:W3CDTF">2023-11-16T01:33:13Z</dcterms:modified>
</cp:coreProperties>
</file>